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8" r:id="rId2"/>
    <p:sldId id="275" r:id="rId3"/>
    <p:sldId id="307" r:id="rId4"/>
    <p:sldId id="282" r:id="rId5"/>
    <p:sldId id="299" r:id="rId6"/>
    <p:sldId id="301" r:id="rId7"/>
    <p:sldId id="305" r:id="rId8"/>
    <p:sldId id="267" r:id="rId9"/>
    <p:sldId id="25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ald Garvie" initials="DG" lastIdx="2" clrIdx="0">
    <p:extLst>
      <p:ext uri="{19B8F6BF-5375-455C-9EA6-DF929625EA0E}">
        <p15:presenceInfo xmlns:p15="http://schemas.microsoft.com/office/powerpoint/2012/main" userId="S::dgarvie@presbyterianireland.org::4f766b1e-a305-4271-8214-fb974178b27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BD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46" autoAdjust="0"/>
    <p:restoredTop sz="81004" autoAdjust="0"/>
  </p:normalViewPr>
  <p:slideViewPr>
    <p:cSldViewPr snapToGrid="0">
      <p:cViewPr varScale="1">
        <p:scale>
          <a:sx n="118" d="100"/>
          <a:sy n="118" d="100"/>
        </p:scale>
        <p:origin x="704" y="19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BF6C9-0892-46DF-8D82-4C6E753D0A68}" type="datetimeFigureOut">
              <a:rPr lang="en-GB" smtClean="0"/>
              <a:t>03/10/2024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48A747-DFB8-4D61-AACF-356D1B20F538}" type="slidenum">
              <a:rPr lang="en-GB" smtClean="0"/>
              <a:t>‹#›</a:t>
            </a:fld>
            <a:endParaRPr lang="en-GB"/>
          </a:p>
        </p:txBody>
      </p:sp>
    </p:spTree>
    <p:extLst>
      <p:ext uri="{BB962C8B-B14F-4D97-AF65-F5344CB8AC3E}">
        <p14:creationId xmlns:p14="http://schemas.microsoft.com/office/powerpoint/2010/main" val="651200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 LOGO</a:t>
            </a:r>
          </a:p>
          <a:p>
            <a:r>
              <a:rPr lang="en-US" dirty="0"/>
              <a:t>The annual World Development Appeal of the Presbyterian Church in Ireland offers congregations the opportunity to learn more about, and to support work undertaken by our development partners, Christian Aid and Tearfund. Proceeds from the appeal are divided equally between these two partners to support a variety of development projects around the world. However, each year the appeal also focuses attention on one particular project.  This gives congregations the opportunity to ‘go deep’ in understanding some of the challenges of sustainable development in a particular location, while also being able to ‘go wide’ in contributing to projects in several parts of the world. </a:t>
            </a:r>
          </a:p>
          <a:p>
            <a:r>
              <a:rPr lang="en-US" dirty="0"/>
              <a:t>The 2024 World Development Appeal</a:t>
            </a:r>
          </a:p>
          <a:p>
            <a:r>
              <a:rPr lang="en-US" dirty="0"/>
              <a:t>Around the world, millions of people continue to face the serious challenges of hunger and malnutrition. Both Tearfund and Christian Aid are seeking to help families and communities find productive ways to work towards growing and sharing their own food.</a:t>
            </a: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1</a:t>
            </a:fld>
            <a:endParaRPr lang="en-GB"/>
          </a:p>
        </p:txBody>
      </p:sp>
    </p:spTree>
    <p:extLst>
      <p:ext uri="{BB962C8B-B14F-4D97-AF65-F5344CB8AC3E}">
        <p14:creationId xmlns:p14="http://schemas.microsoft.com/office/powerpoint/2010/main" val="350933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SLIDE 2 – INTRODUCTION TO COMMUNITY AND CONTEXT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year we focus on a Tearfund project in Rwanda. In their Church and Community Transformation (CCT) programmes, local facilitators are trained to help identify and respond to needs. One example is the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Butare</a:t>
            </a:r>
            <a:r>
              <a:rPr lang="en-GB" sz="1800" dirty="0">
                <a:effectLst/>
                <a:latin typeface="Calibri" panose="020F0502020204030204" pitchFamily="34" charset="0"/>
                <a:ea typeface="Calibri" panose="020F0502020204030204" pitchFamily="34" charset="0"/>
                <a:cs typeface="Times New Roman" panose="02020603050405020304" pitchFamily="18" charset="0"/>
              </a:rPr>
              <a:t> parish of the Presbyterian Church in Rwanda which ‘identified many issues, including malnutrition and homelessness.’</a:t>
            </a: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2</a:t>
            </a:fld>
            <a:endParaRPr lang="en-GB"/>
          </a:p>
        </p:txBody>
      </p:sp>
    </p:spTree>
    <p:extLst>
      <p:ext uri="{BB962C8B-B14F-4D97-AF65-F5344CB8AC3E}">
        <p14:creationId xmlns:p14="http://schemas.microsoft.com/office/powerpoint/2010/main" val="100968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SLIDE 3 – DELPHINE</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One of those affected was Delphine, a mother of four children. She tells her story: ‘I grew up in a very poor family who abandoned me, making me homeless. My second child was born blind. As someone who had nowhere to live, giving birth to a blind child was very difficult.’ </a:t>
            </a: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3</a:t>
            </a:fld>
            <a:endParaRPr lang="en-GB"/>
          </a:p>
        </p:txBody>
      </p:sp>
    </p:spTree>
    <p:extLst>
      <p:ext uri="{BB962C8B-B14F-4D97-AF65-F5344CB8AC3E}">
        <p14:creationId xmlns:p14="http://schemas.microsoft.com/office/powerpoint/2010/main" val="268723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SLIDE 4 – NEW OPPORTUNITIES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She met the local facilitator,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Serapie</a:t>
            </a:r>
            <a:r>
              <a:rPr lang="en-GB" sz="1800" dirty="0">
                <a:effectLst/>
                <a:latin typeface="Calibri" panose="020F0502020204030204" pitchFamily="34" charset="0"/>
                <a:ea typeface="Calibri" panose="020F0502020204030204" pitchFamily="34" charset="0"/>
                <a:cs typeface="Times New Roman" panose="02020603050405020304" pitchFamily="18" charset="0"/>
              </a:rPr>
              <a:t>, who invited her to the prayer group and training. Delphine describes the impact: ‘After the CCT training my mindset was totally changed. I received training on how to grow crops that would support my children. Before, my children were malnourished. I now grow my own vegetables mixing them together for a balanced diet.’</a:t>
            </a: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4</a:t>
            </a:fld>
            <a:endParaRPr lang="en-GB"/>
          </a:p>
        </p:txBody>
      </p:sp>
    </p:spTree>
    <p:extLst>
      <p:ext uri="{BB962C8B-B14F-4D97-AF65-F5344CB8AC3E}">
        <p14:creationId xmlns:p14="http://schemas.microsoft.com/office/powerpoint/2010/main" val="33425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SLIDE 5 – SELF-HELP GROUPS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this church fifty people were organised into five self-help groups.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Serapie</a:t>
            </a:r>
            <a:r>
              <a:rPr lang="en-GB" sz="1800" dirty="0">
                <a:effectLst/>
                <a:latin typeface="Calibri" panose="020F0502020204030204" pitchFamily="34" charset="0"/>
                <a:ea typeface="Calibri" panose="020F0502020204030204" pitchFamily="34" charset="0"/>
                <a:cs typeface="Times New Roman" panose="02020603050405020304" pitchFamily="18" charset="0"/>
              </a:rPr>
              <a:t> explains that they were able to acquire a piece of marshland to cultivate, with ‘multiple growing seasons for maize and other vegetables.’ </a:t>
            </a: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5</a:t>
            </a:fld>
            <a:endParaRPr lang="en-GB"/>
          </a:p>
        </p:txBody>
      </p:sp>
    </p:spTree>
    <p:extLst>
      <p:ext uri="{BB962C8B-B14F-4D97-AF65-F5344CB8AC3E}">
        <p14:creationId xmlns:p14="http://schemas.microsoft.com/office/powerpoint/2010/main" val="2283814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SLIDE 6 – SAVINGS AND LOANS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addition to growing their own food,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Serapie</a:t>
            </a:r>
            <a:r>
              <a:rPr lang="en-GB" sz="1800" dirty="0">
                <a:effectLst/>
                <a:latin typeface="Calibri" panose="020F0502020204030204" pitchFamily="34" charset="0"/>
                <a:ea typeface="Calibri" panose="020F0502020204030204" pitchFamily="34" charset="0"/>
                <a:cs typeface="Times New Roman" panose="02020603050405020304" pitchFamily="18" charset="0"/>
              </a:rPr>
              <a:t> describes how ‘by working together, they were able to sell their surplus to generate income.’ They have grown pepper – ‘a crop that they can easily sell at the market.’ The community also established a self-help lending group. Delphine tells how she requested a loan from this savings group: ‘I was able to buy construction materials and with the help of the community I was able to build my house and am no longer moving around with my children … I was once a vulnerable person in this community but now I can support other people while sharing the word of God with them.’</a:t>
            </a: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6</a:t>
            </a:fld>
            <a:endParaRPr lang="en-GB"/>
          </a:p>
        </p:txBody>
      </p:sp>
    </p:spTree>
    <p:extLst>
      <p:ext uri="{BB962C8B-B14F-4D97-AF65-F5344CB8AC3E}">
        <p14:creationId xmlns:p14="http://schemas.microsoft.com/office/powerpoint/2010/main" val="3046031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SLIDE 7 – PROJECT IN HONDURAS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year’s Appeal will also support Christian Aid projects, including in Honduras </a:t>
            </a:r>
            <a:r>
              <a:rPr lang="en-US" sz="1800" dirty="0">
                <a:effectLst/>
                <a:latin typeface="Calibri" panose="020F0502020204030204" pitchFamily="34" charset="0"/>
                <a:ea typeface="Calibri" panose="020F0502020204030204" pitchFamily="34" charset="0"/>
                <a:cs typeface="Times New Roman" panose="02020603050405020304" pitchFamily="18" charset="0"/>
              </a:rPr>
              <a:t>– ‘supporting families like Julio and Carmela’s to stay together, helping them establish sustainable, climate resilient income generating activities such as beekeeping and fishing. Julio and Carmela are thankful to God, well-nourished and hopeful for the future of their four children.’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Credit: Amy Sheppey/Christian Aid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Caption: Farmers living in the 'dry corridor' of Western Honduras, face multiple emergencies; food insecurity, the climate crisis, violence from drug corridors, environmental destruction, and economic migration. Christian Aid partners, are working with farmers like Julio and Carmela to diversify their livelihoods and adapt their farming practices.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i="1" dirty="0">
                <a:effectLst/>
                <a:latin typeface="Calibri" panose="020F0502020204030204" pitchFamily="34" charset="0"/>
                <a:ea typeface="Calibri" panose="020F0502020204030204" pitchFamily="34" charset="0"/>
                <a:cs typeface="Times New Roman" panose="02020603050405020304" pitchFamily="18" charset="0"/>
              </a:rPr>
              <a:t>Julio and Carmela (photographed) believe their strong faith, and commitment to beekeeping will preserve their environment and prevent their children from going without.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7</a:t>
            </a:fld>
            <a:endParaRPr lang="en-GB"/>
          </a:p>
        </p:txBody>
      </p:sp>
    </p:spTree>
    <p:extLst>
      <p:ext uri="{BB962C8B-B14F-4D97-AF65-F5344CB8AC3E}">
        <p14:creationId xmlns:p14="http://schemas.microsoft.com/office/powerpoint/2010/main" val="812895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SLIDE 8 – PRAYER POINTS</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Pray for the World Development Appeal and projects around the world that it seeks to support. </a:t>
            </a: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8</a:t>
            </a:fld>
            <a:endParaRPr lang="en-GB"/>
          </a:p>
        </p:txBody>
      </p:sp>
    </p:spTree>
    <p:extLst>
      <p:ext uri="{BB962C8B-B14F-4D97-AF65-F5344CB8AC3E}">
        <p14:creationId xmlns:p14="http://schemas.microsoft.com/office/powerpoint/2010/main" val="34345467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SLIDE 9 – THANK YOU</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for your support of this year’s World Development Appeal.</a:t>
            </a:r>
          </a:p>
          <a:p>
            <a:endParaRPr lang="en-GB" dirty="0"/>
          </a:p>
        </p:txBody>
      </p:sp>
      <p:sp>
        <p:nvSpPr>
          <p:cNvPr id="4" name="Slide Number Placeholder 3"/>
          <p:cNvSpPr>
            <a:spLocks noGrp="1"/>
          </p:cNvSpPr>
          <p:nvPr>
            <p:ph type="sldNum" sz="quarter" idx="5"/>
          </p:nvPr>
        </p:nvSpPr>
        <p:spPr/>
        <p:txBody>
          <a:bodyPr/>
          <a:lstStyle/>
          <a:p>
            <a:fld id="{1548A747-DFB8-4D61-AACF-356D1B20F538}" type="slidenum">
              <a:rPr lang="en-GB" smtClean="0"/>
              <a:t>9</a:t>
            </a:fld>
            <a:endParaRPr lang="en-GB"/>
          </a:p>
        </p:txBody>
      </p:sp>
    </p:spTree>
    <p:extLst>
      <p:ext uri="{BB962C8B-B14F-4D97-AF65-F5344CB8AC3E}">
        <p14:creationId xmlns:p14="http://schemas.microsoft.com/office/powerpoint/2010/main" val="2731638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A0B2A32-9B61-4888-9FA3-244EEBDD2B4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26892928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0B2A32-9B61-4888-9FA3-244EEBDD2B4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56630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0B2A32-9B61-4888-9FA3-244EEBDD2B4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231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A0B2A32-9B61-4888-9FA3-244EEBDD2B4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138283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0B2A32-9B61-4888-9FA3-244EEBDD2B40}" type="datetimeFigureOut">
              <a:rPr lang="en-GB" smtClean="0"/>
              <a:t>03/10/2024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3551477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A0B2A32-9B61-4888-9FA3-244EEBDD2B40}"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49937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A0B2A32-9B61-4888-9FA3-244EEBDD2B40}" type="datetimeFigureOut">
              <a:rPr lang="en-GB" smtClean="0"/>
              <a:t>03/10/2024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34238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A0B2A32-9B61-4888-9FA3-244EEBDD2B40}" type="datetimeFigureOut">
              <a:rPr lang="en-GB" smtClean="0"/>
              <a:t>03/10/2024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235767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0B2A32-9B61-4888-9FA3-244EEBDD2B40}" type="datetimeFigureOut">
              <a:rPr lang="en-GB" smtClean="0"/>
              <a:t>03/10/2024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538562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0B2A32-9B61-4888-9FA3-244EEBDD2B40}"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2483091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0B2A32-9B61-4888-9FA3-244EEBDD2B40}" type="datetimeFigureOut">
              <a:rPr lang="en-GB" smtClean="0"/>
              <a:t>03/10/2024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939250-63CE-4662-90FF-ED5506B153C7}" type="slidenum">
              <a:rPr lang="en-GB" smtClean="0"/>
              <a:t>‹#›</a:t>
            </a:fld>
            <a:endParaRPr lang="en-GB"/>
          </a:p>
        </p:txBody>
      </p:sp>
    </p:spTree>
    <p:extLst>
      <p:ext uri="{BB962C8B-B14F-4D97-AF65-F5344CB8AC3E}">
        <p14:creationId xmlns:p14="http://schemas.microsoft.com/office/powerpoint/2010/main" val="9887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B2A32-9B61-4888-9FA3-244EEBDD2B40}" type="datetimeFigureOut">
              <a:rPr lang="en-GB" smtClean="0"/>
              <a:t>03/10/2024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39250-63CE-4662-90FF-ED5506B153C7}" type="slidenum">
              <a:rPr lang="en-GB" smtClean="0"/>
              <a:t>‹#›</a:t>
            </a:fld>
            <a:endParaRPr lang="en-GB"/>
          </a:p>
        </p:txBody>
      </p:sp>
    </p:spTree>
    <p:extLst>
      <p:ext uri="{BB962C8B-B14F-4D97-AF65-F5344CB8AC3E}">
        <p14:creationId xmlns:p14="http://schemas.microsoft.com/office/powerpoint/2010/main" val="139691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D4FB475-E32B-4673-82BF-3D3C8AB21A36}"/>
              </a:ext>
            </a:extLst>
          </p:cNvPr>
          <p:cNvPicPr>
            <a:picLocks noChangeAspect="1"/>
          </p:cNvPicPr>
          <p:nvPr/>
        </p:nvPicPr>
        <p:blipFill>
          <a:blip r:embed="rId3"/>
          <a:stretch>
            <a:fillRect/>
          </a:stretch>
        </p:blipFill>
        <p:spPr>
          <a:xfrm>
            <a:off x="542076" y="5693664"/>
            <a:ext cx="11308202" cy="951396"/>
          </a:xfrm>
          <a:prstGeom prst="rect">
            <a:avLst/>
          </a:prstGeom>
        </p:spPr>
      </p:pic>
      <p:pic>
        <p:nvPicPr>
          <p:cNvPr id="5" name="Picture 4">
            <a:extLst>
              <a:ext uri="{FF2B5EF4-FFF2-40B4-BE49-F238E27FC236}">
                <a16:creationId xmlns:a16="http://schemas.microsoft.com/office/drawing/2014/main" id="{ACCA5FB7-28B5-4821-56E3-3FD3D780C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1512" y="-146304"/>
            <a:ext cx="9308976" cy="6586017"/>
          </a:xfrm>
          <a:prstGeom prst="rect">
            <a:avLst/>
          </a:prstGeom>
        </p:spPr>
      </p:pic>
    </p:spTree>
    <p:extLst>
      <p:ext uri="{BB962C8B-B14F-4D97-AF65-F5344CB8AC3E}">
        <p14:creationId xmlns:p14="http://schemas.microsoft.com/office/powerpoint/2010/main" val="2976617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0723B8-C6D1-4085-9025-143CF7EAC2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0490"/>
            <a:ext cx="12208755" cy="8138289"/>
          </a:xfrm>
          <a:prstGeom prst="rect">
            <a:avLst/>
          </a:prstGeom>
        </p:spPr>
      </p:pic>
      <p:pic>
        <p:nvPicPr>
          <p:cNvPr id="9" name="Picture 8">
            <a:extLst>
              <a:ext uri="{FF2B5EF4-FFF2-40B4-BE49-F238E27FC236}">
                <a16:creationId xmlns:a16="http://schemas.microsoft.com/office/drawing/2014/main" id="{A307E532-44BB-2E71-F9A3-B5AF14F7F6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6" y="5937061"/>
            <a:ext cx="1421130" cy="920939"/>
          </a:xfrm>
          <a:prstGeom prst="rect">
            <a:avLst/>
          </a:prstGeom>
        </p:spPr>
      </p:pic>
      <p:pic>
        <p:nvPicPr>
          <p:cNvPr id="11" name="Picture 10">
            <a:extLst>
              <a:ext uri="{FF2B5EF4-FFF2-40B4-BE49-F238E27FC236}">
                <a16:creationId xmlns:a16="http://schemas.microsoft.com/office/drawing/2014/main" id="{4C2F879E-D6A7-84B9-BD47-18DA354DF5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392" y="6322115"/>
            <a:ext cx="1544828" cy="535885"/>
          </a:xfrm>
          <a:prstGeom prst="rect">
            <a:avLst/>
          </a:prstGeom>
        </p:spPr>
      </p:pic>
    </p:spTree>
    <p:extLst>
      <p:ext uri="{BB962C8B-B14F-4D97-AF65-F5344CB8AC3E}">
        <p14:creationId xmlns:p14="http://schemas.microsoft.com/office/powerpoint/2010/main" val="3614194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EFAFE1-3AD9-46B2-B670-D238C6087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92" b="1956"/>
          <a:stretch/>
        </p:blipFill>
        <p:spPr>
          <a:xfrm>
            <a:off x="0" y="0"/>
            <a:ext cx="12193953" cy="6858000"/>
          </a:xfrm>
          <a:prstGeom prst="rect">
            <a:avLst/>
          </a:prstGeom>
        </p:spPr>
      </p:pic>
      <p:pic>
        <p:nvPicPr>
          <p:cNvPr id="5" name="Picture 4">
            <a:extLst>
              <a:ext uri="{FF2B5EF4-FFF2-40B4-BE49-F238E27FC236}">
                <a16:creationId xmlns:a16="http://schemas.microsoft.com/office/drawing/2014/main" id="{D90070B8-F281-4E8C-976C-273EA2532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54" y="5754181"/>
            <a:ext cx="1421130" cy="920939"/>
          </a:xfrm>
          <a:prstGeom prst="rect">
            <a:avLst/>
          </a:prstGeom>
        </p:spPr>
      </p:pic>
      <p:pic>
        <p:nvPicPr>
          <p:cNvPr id="7" name="Picture 6">
            <a:extLst>
              <a:ext uri="{FF2B5EF4-FFF2-40B4-BE49-F238E27FC236}">
                <a16:creationId xmlns:a16="http://schemas.microsoft.com/office/drawing/2014/main" id="{7A833F1D-EF51-E6E1-63B7-C2AE8ADF7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139235"/>
            <a:ext cx="1544828" cy="535885"/>
          </a:xfrm>
          <a:prstGeom prst="rect">
            <a:avLst/>
          </a:prstGeom>
        </p:spPr>
      </p:pic>
    </p:spTree>
    <p:extLst>
      <p:ext uri="{BB962C8B-B14F-4D97-AF65-F5344CB8AC3E}">
        <p14:creationId xmlns:p14="http://schemas.microsoft.com/office/powerpoint/2010/main" val="3996012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6E5C04-06D2-4D62-B7E1-353E73FB14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70000"/>
            <a:ext cx="12192000" cy="8128000"/>
          </a:xfrm>
          <a:prstGeom prst="rect">
            <a:avLst/>
          </a:prstGeom>
        </p:spPr>
      </p:pic>
      <p:pic>
        <p:nvPicPr>
          <p:cNvPr id="4" name="Picture 3">
            <a:extLst>
              <a:ext uri="{FF2B5EF4-FFF2-40B4-BE49-F238E27FC236}">
                <a16:creationId xmlns:a16="http://schemas.microsoft.com/office/drawing/2014/main" id="{B5B320F1-4858-621B-8F21-AA866D3BD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6" y="5644453"/>
            <a:ext cx="1421130" cy="920939"/>
          </a:xfrm>
          <a:prstGeom prst="rect">
            <a:avLst/>
          </a:prstGeom>
        </p:spPr>
      </p:pic>
      <p:pic>
        <p:nvPicPr>
          <p:cNvPr id="5" name="Picture 4">
            <a:extLst>
              <a:ext uri="{FF2B5EF4-FFF2-40B4-BE49-F238E27FC236}">
                <a16:creationId xmlns:a16="http://schemas.microsoft.com/office/drawing/2014/main" id="{9FE9DDE7-2A35-79D3-200E-6135EE736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392" y="6029507"/>
            <a:ext cx="1544828" cy="535885"/>
          </a:xfrm>
          <a:prstGeom prst="rect">
            <a:avLst/>
          </a:prstGeom>
        </p:spPr>
      </p:pic>
    </p:spTree>
    <p:extLst>
      <p:ext uri="{BB962C8B-B14F-4D97-AF65-F5344CB8AC3E}">
        <p14:creationId xmlns:p14="http://schemas.microsoft.com/office/powerpoint/2010/main" val="336240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A0E13E-0F39-4FB6-8AEC-491EE911A7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41400"/>
            <a:ext cx="12192000" cy="8128000"/>
          </a:xfrm>
          <a:prstGeom prst="rect">
            <a:avLst/>
          </a:prstGeom>
        </p:spPr>
      </p:pic>
      <p:pic>
        <p:nvPicPr>
          <p:cNvPr id="4" name="Picture 3">
            <a:extLst>
              <a:ext uri="{FF2B5EF4-FFF2-40B4-BE49-F238E27FC236}">
                <a16:creationId xmlns:a16="http://schemas.microsoft.com/office/drawing/2014/main" id="{35B26995-E3D3-B91B-134F-14270616D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6" y="5937061"/>
            <a:ext cx="1421130" cy="920939"/>
          </a:xfrm>
          <a:prstGeom prst="rect">
            <a:avLst/>
          </a:prstGeom>
        </p:spPr>
      </p:pic>
      <p:pic>
        <p:nvPicPr>
          <p:cNvPr id="5" name="Picture 4">
            <a:extLst>
              <a:ext uri="{FF2B5EF4-FFF2-40B4-BE49-F238E27FC236}">
                <a16:creationId xmlns:a16="http://schemas.microsoft.com/office/drawing/2014/main" id="{83DE66BF-F26C-4770-E9E6-0D1E36B61D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392" y="6322115"/>
            <a:ext cx="1544828" cy="535885"/>
          </a:xfrm>
          <a:prstGeom prst="rect">
            <a:avLst/>
          </a:prstGeom>
        </p:spPr>
      </p:pic>
    </p:spTree>
    <p:extLst>
      <p:ext uri="{BB962C8B-B14F-4D97-AF65-F5344CB8AC3E}">
        <p14:creationId xmlns:p14="http://schemas.microsoft.com/office/powerpoint/2010/main" val="346670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6822A57-7BC8-4FCB-91FC-24706571638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772" b="6852"/>
          <a:stretch/>
        </p:blipFill>
        <p:spPr>
          <a:xfrm>
            <a:off x="0" y="0"/>
            <a:ext cx="12192000" cy="6858000"/>
          </a:xfrm>
          <a:prstGeom prst="rect">
            <a:avLst/>
          </a:prstGeom>
        </p:spPr>
      </p:pic>
      <p:pic>
        <p:nvPicPr>
          <p:cNvPr id="4" name="Picture 3">
            <a:extLst>
              <a:ext uri="{FF2B5EF4-FFF2-40B4-BE49-F238E27FC236}">
                <a16:creationId xmlns:a16="http://schemas.microsoft.com/office/drawing/2014/main" id="{A33E9C9C-642E-4491-84F7-A7C9CC1AE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2054" y="5668837"/>
            <a:ext cx="1421130" cy="920939"/>
          </a:xfrm>
          <a:prstGeom prst="rect">
            <a:avLst/>
          </a:prstGeom>
        </p:spPr>
      </p:pic>
      <p:pic>
        <p:nvPicPr>
          <p:cNvPr id="5" name="Picture 4">
            <a:extLst>
              <a:ext uri="{FF2B5EF4-FFF2-40B4-BE49-F238E27FC236}">
                <a16:creationId xmlns:a16="http://schemas.microsoft.com/office/drawing/2014/main" id="{B071146E-8B2F-E829-15F7-564A6EA1B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3200" y="6053891"/>
            <a:ext cx="1544828" cy="535885"/>
          </a:xfrm>
          <a:prstGeom prst="rect">
            <a:avLst/>
          </a:prstGeom>
        </p:spPr>
      </p:pic>
    </p:spTree>
    <p:extLst>
      <p:ext uri="{BB962C8B-B14F-4D97-AF65-F5344CB8AC3E}">
        <p14:creationId xmlns:p14="http://schemas.microsoft.com/office/powerpoint/2010/main" val="1574991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51323E-FDD0-4278-8E9E-75C0DB2B5D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310533" cy="8207022"/>
          </a:xfrm>
          <a:prstGeom prst="rect">
            <a:avLst/>
          </a:prstGeom>
        </p:spPr>
      </p:pic>
      <p:sp>
        <p:nvSpPr>
          <p:cNvPr id="4" name="TextBox 3">
            <a:extLst>
              <a:ext uri="{FF2B5EF4-FFF2-40B4-BE49-F238E27FC236}">
                <a16:creationId xmlns:a16="http://schemas.microsoft.com/office/drawing/2014/main" id="{1DF7F752-1FB6-428C-BC5F-109CA8D01113}"/>
              </a:ext>
            </a:extLst>
          </p:cNvPr>
          <p:cNvSpPr txBox="1"/>
          <p:nvPr/>
        </p:nvSpPr>
        <p:spPr>
          <a:xfrm>
            <a:off x="97876" y="6804844"/>
            <a:ext cx="3623732" cy="276999"/>
          </a:xfrm>
          <a:prstGeom prst="rect">
            <a:avLst/>
          </a:prstGeom>
          <a:noFill/>
        </p:spPr>
        <p:txBody>
          <a:bodyPr wrap="square" rtlCol="0">
            <a:spAutoFit/>
          </a:bodyPr>
          <a:lstStyle/>
          <a:p>
            <a:r>
              <a:rPr lang="en-US" sz="1200" dirty="0">
                <a:solidFill>
                  <a:schemeClr val="bg1"/>
                </a:solidFill>
              </a:rPr>
              <a:t>Credit: Amy </a:t>
            </a:r>
            <a:r>
              <a:rPr lang="en-US" sz="1200" dirty="0" err="1">
                <a:solidFill>
                  <a:schemeClr val="bg1"/>
                </a:solidFill>
              </a:rPr>
              <a:t>Sheppey</a:t>
            </a:r>
            <a:r>
              <a:rPr lang="en-US" sz="1200" dirty="0">
                <a:solidFill>
                  <a:schemeClr val="bg1"/>
                </a:solidFill>
              </a:rPr>
              <a:t>/Christian Aid</a:t>
            </a:r>
            <a:endParaRPr lang="en-GB" sz="1200" dirty="0">
              <a:solidFill>
                <a:schemeClr val="bg1"/>
              </a:solidFill>
            </a:endParaRPr>
          </a:p>
        </p:txBody>
      </p:sp>
      <p:pic>
        <p:nvPicPr>
          <p:cNvPr id="2" name="Picture 1">
            <a:extLst>
              <a:ext uri="{FF2B5EF4-FFF2-40B4-BE49-F238E27FC236}">
                <a16:creationId xmlns:a16="http://schemas.microsoft.com/office/drawing/2014/main" id="{C5D86BA4-0843-BE6C-8A8F-49EEC2A70F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246" y="5806432"/>
            <a:ext cx="1421130" cy="920939"/>
          </a:xfrm>
          <a:prstGeom prst="rect">
            <a:avLst/>
          </a:prstGeom>
        </p:spPr>
      </p:pic>
      <p:pic>
        <p:nvPicPr>
          <p:cNvPr id="5" name="Picture 4">
            <a:extLst>
              <a:ext uri="{FF2B5EF4-FFF2-40B4-BE49-F238E27FC236}">
                <a16:creationId xmlns:a16="http://schemas.microsoft.com/office/drawing/2014/main" id="{6F198EF6-91E6-94A3-0BF1-4013BCD003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5392" y="6191486"/>
            <a:ext cx="1544828" cy="535885"/>
          </a:xfrm>
          <a:prstGeom prst="rect">
            <a:avLst/>
          </a:prstGeom>
        </p:spPr>
      </p:pic>
    </p:spTree>
    <p:extLst>
      <p:ext uri="{BB962C8B-B14F-4D97-AF65-F5344CB8AC3E}">
        <p14:creationId xmlns:p14="http://schemas.microsoft.com/office/powerpoint/2010/main" val="894433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685" y="237324"/>
            <a:ext cx="10515600" cy="1325563"/>
          </a:xfrm>
        </p:spPr>
        <p:txBody>
          <a:bodyPr/>
          <a:lstStyle/>
          <a:p>
            <a:r>
              <a:rPr lang="en-GB" b="1" dirty="0">
                <a:solidFill>
                  <a:srgbClr val="C5BD24"/>
                </a:solidFill>
                <a:latin typeface="+mn-lt"/>
              </a:rPr>
              <a:t>POINTS FOR PRAYER</a:t>
            </a:r>
          </a:p>
        </p:txBody>
      </p:sp>
      <p:sp>
        <p:nvSpPr>
          <p:cNvPr id="3" name="Content Placeholder 2"/>
          <p:cNvSpPr>
            <a:spLocks noGrp="1"/>
          </p:cNvSpPr>
          <p:nvPr>
            <p:ph idx="1"/>
          </p:nvPr>
        </p:nvSpPr>
        <p:spPr>
          <a:xfrm>
            <a:off x="542076" y="1440415"/>
            <a:ext cx="10515600" cy="4351338"/>
          </a:xfrm>
        </p:spPr>
        <p:txBody>
          <a:bodyPr>
            <a:normAutofit/>
          </a:bodyPr>
          <a:lstStyle/>
          <a:p>
            <a:r>
              <a:rPr lang="en-GB" sz="3600" dirty="0"/>
              <a:t>Pray for Christians around the world loving </a:t>
            </a:r>
            <a:br>
              <a:rPr lang="en-GB" sz="3600" dirty="0"/>
            </a:br>
            <a:r>
              <a:rPr lang="en-GB" sz="3600" dirty="0"/>
              <a:t>and caring for hungry people in their communities.</a:t>
            </a:r>
          </a:p>
          <a:p>
            <a:r>
              <a:rPr lang="en-GB" sz="3600" dirty="0"/>
              <a:t>Pray for strength and endurance for people working on the land in difficult circumstances.</a:t>
            </a:r>
          </a:p>
          <a:p>
            <a:r>
              <a:rPr lang="en-GB" sz="3600" dirty="0"/>
              <a:t>Pray for good harvests of crops and sharing produce.</a:t>
            </a:r>
          </a:p>
          <a:p>
            <a:r>
              <a:rPr lang="en-GB" sz="3600" dirty="0"/>
              <a:t>Pray for the Church in Rwanda to have everything needed to share with others.</a:t>
            </a:r>
          </a:p>
        </p:txBody>
      </p:sp>
      <p:pic>
        <p:nvPicPr>
          <p:cNvPr id="5" name="Picture 4"/>
          <p:cNvPicPr>
            <a:picLocks noChangeAspect="1"/>
          </p:cNvPicPr>
          <p:nvPr/>
        </p:nvPicPr>
        <p:blipFill>
          <a:blip r:embed="rId3"/>
          <a:stretch>
            <a:fillRect/>
          </a:stretch>
        </p:blipFill>
        <p:spPr>
          <a:xfrm>
            <a:off x="542076" y="5669280"/>
            <a:ext cx="11308202" cy="951396"/>
          </a:xfrm>
          <a:prstGeom prst="rect">
            <a:avLst/>
          </a:prstGeom>
        </p:spPr>
      </p:pic>
      <p:pic>
        <p:nvPicPr>
          <p:cNvPr id="7" name="Picture 6">
            <a:extLst>
              <a:ext uri="{FF2B5EF4-FFF2-40B4-BE49-F238E27FC236}">
                <a16:creationId xmlns:a16="http://schemas.microsoft.com/office/drawing/2014/main" id="{195AEF61-B68D-45BC-8675-78D6157639CC}"/>
              </a:ext>
            </a:extLst>
          </p:cNvPr>
          <p:cNvPicPr>
            <a:picLocks noChangeAspect="1"/>
          </p:cNvPicPr>
          <p:nvPr/>
        </p:nvPicPr>
        <p:blipFill>
          <a:blip r:embed="rId4"/>
          <a:stretch>
            <a:fillRect/>
          </a:stretch>
        </p:blipFill>
        <p:spPr>
          <a:xfrm>
            <a:off x="9766570" y="0"/>
            <a:ext cx="2425430" cy="1714175"/>
          </a:xfrm>
          <a:prstGeom prst="rect">
            <a:avLst/>
          </a:prstGeom>
        </p:spPr>
      </p:pic>
    </p:spTree>
    <p:extLst>
      <p:ext uri="{BB962C8B-B14F-4D97-AF65-F5344CB8AC3E}">
        <p14:creationId xmlns:p14="http://schemas.microsoft.com/office/powerpoint/2010/main" val="2205006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157" y="5018869"/>
            <a:ext cx="10775683" cy="3216166"/>
          </a:xfrm>
        </p:spPr>
        <p:txBody>
          <a:bodyPr>
            <a:noAutofit/>
          </a:bodyPr>
          <a:lstStyle/>
          <a:p>
            <a:pPr marL="0" indent="0" algn="ctr">
              <a:buNone/>
            </a:pPr>
            <a:r>
              <a:rPr lang="en-US" sz="6000" b="1" dirty="0"/>
              <a:t>Thank you!</a:t>
            </a:r>
            <a:endParaRPr lang="en-US" sz="2000" b="1" dirty="0"/>
          </a:p>
          <a:p>
            <a:pPr marL="0" indent="0" algn="ctr">
              <a:buNone/>
            </a:pPr>
            <a:r>
              <a:rPr lang="en-US" sz="3200" b="1" dirty="0">
                <a:solidFill>
                  <a:srgbClr val="C5BD24"/>
                </a:solidFill>
              </a:rPr>
              <a:t>www.presbyterianireland.org/world-development</a:t>
            </a:r>
            <a:endParaRPr lang="en-GB" sz="3200" dirty="0">
              <a:solidFill>
                <a:srgbClr val="C5BD24"/>
              </a:solidFill>
            </a:endParaRPr>
          </a:p>
        </p:txBody>
      </p:sp>
      <p:pic>
        <p:nvPicPr>
          <p:cNvPr id="2" name="Picture 1">
            <a:extLst>
              <a:ext uri="{FF2B5EF4-FFF2-40B4-BE49-F238E27FC236}">
                <a16:creationId xmlns:a16="http://schemas.microsoft.com/office/drawing/2014/main" id="{DDCE9192-A57E-8E8C-EEA3-9D424DEF2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341" y="-157189"/>
            <a:ext cx="7909317" cy="5595771"/>
          </a:xfrm>
          <a:prstGeom prst="rect">
            <a:avLst/>
          </a:prstGeom>
        </p:spPr>
      </p:pic>
    </p:spTree>
    <p:extLst>
      <p:ext uri="{BB962C8B-B14F-4D97-AF65-F5344CB8AC3E}">
        <p14:creationId xmlns:p14="http://schemas.microsoft.com/office/powerpoint/2010/main" val="16121200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2620</TotalTime>
  <Words>825</Words>
  <Application>Microsoft Macintosh PowerPoint</Application>
  <PresentationFormat>Widescreen</PresentationFormat>
  <Paragraphs>41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POINTS FOR PRAYER</vt:lpstr>
      <vt:lpstr>PowerPoint Presentation</vt:lpstr>
    </vt:vector>
  </TitlesOfParts>
  <Company>Presbyterian Church in Ireland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Philippa McCracken</dc:creator>
  <cp:lastModifiedBy>James McCormick</cp:lastModifiedBy>
  <cp:revision>50</cp:revision>
  <dcterms:created xsi:type="dcterms:W3CDTF">2023-09-11T15:18:06Z</dcterms:created>
  <dcterms:modified xsi:type="dcterms:W3CDTF">2024-10-04T09:36:25Z</dcterms:modified>
</cp:coreProperties>
</file>